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9" r:id="rId2"/>
    <p:sldId id="257" r:id="rId3"/>
    <p:sldId id="258" r:id="rId4"/>
    <p:sldId id="260" r:id="rId5"/>
    <p:sldId id="273" r:id="rId6"/>
    <p:sldId id="267" r:id="rId7"/>
    <p:sldId id="266" r:id="rId8"/>
    <p:sldId id="264" r:id="rId9"/>
    <p:sldId id="268" r:id="rId10"/>
    <p:sldId id="269" r:id="rId11"/>
    <p:sldId id="265" r:id="rId12"/>
    <p:sldId id="270" r:id="rId13"/>
    <p:sldId id="272" r:id="rId14"/>
    <p:sldId id="290" r:id="rId15"/>
    <p:sldId id="271" r:id="rId16"/>
    <p:sldId id="274" r:id="rId17"/>
    <p:sldId id="275" r:id="rId18"/>
    <p:sldId id="276" r:id="rId19"/>
    <p:sldId id="282" r:id="rId20"/>
    <p:sldId id="291" r:id="rId21"/>
    <p:sldId id="281" r:id="rId22"/>
    <p:sldId id="283" r:id="rId23"/>
    <p:sldId id="284" r:id="rId24"/>
    <p:sldId id="285" r:id="rId25"/>
    <p:sldId id="292" r:id="rId26"/>
    <p:sldId id="293" r:id="rId27"/>
    <p:sldId id="287" r:id="rId28"/>
    <p:sldId id="295" r:id="rId29"/>
    <p:sldId id="288" r:id="rId30"/>
    <p:sldId id="29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7171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56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7.png>
</file>

<file path=ppt/media/image28.png>
</file>

<file path=ppt/media/image280.png>
</file>

<file path=ppt/media/image29.PNG>
</file>

<file path=ppt/media/image3.png>
</file>

<file path=ppt/media/image30.gif>
</file>

<file path=ppt/media/image4.png>
</file>

<file path=ppt/media/image5.png>
</file>

<file path=ppt/media/image6.png>
</file>

<file path=ppt/media/image7.png>
</file>

<file path=ppt/media/image70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0B0C4-9CCE-EF02-FB60-AC65B248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B4C361-5D52-B0E9-39A4-9D4B2AF28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9ADCC-C2F3-761C-056F-5E0CD9808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72FC9-D211-FFBA-F37D-EDE0104A2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1662E-50D3-5274-6243-49545A2C2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37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C86DC-D341-C17C-C55D-E0BED262E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1EC90-973A-5DB7-18AA-2EFEF758F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BBD2F-6124-15BF-97B8-E232F76C6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16E46-D68A-576A-6288-851318889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A306B-DB14-E034-7205-7B668B43A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12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404CB3-5DE7-0AEC-50C4-30296240E3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16854-6834-36A2-E99E-CB0BD2832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AA69-574A-A486-12E0-CCF3EBBA7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BA489-E037-8D4D-010A-FE1E4FDB2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6CCF5-1C0B-F8B4-F8BB-44688FB6D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407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7ECE1-6348-6F54-1875-43AFD6FD0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759C6-6246-CFA0-EDD9-F30792F4F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59200-1609-A02E-FA8F-B69C0B7FE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F0897-F480-1962-36A1-FD6F64190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2A67D-8B44-DCDA-658E-C99265D44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63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BDA96-7022-AF92-EE6D-FDEA51088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FFC43C-1F2D-148C-592C-D2D54B2CE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3F28C-1D16-BCA0-767E-F281F550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6FCE7-18AE-CC98-B3C7-9A5A07AFC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26328-93CF-9C33-1E12-F9BD790D3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08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AE745-1FDA-2116-F97B-481C28086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0E3F0-B8A5-087A-E6F6-E78FF40BA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76B408-E526-021F-DAA0-0600D30E96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327DC-3458-EE64-712A-C82C8EF77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14BAFB-E381-0908-2EA8-EFE0AB536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5C709-2228-F9CC-5D47-68CE0C408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8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57C6C-397F-7414-F842-2143031E9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18EC3-855D-BB6D-F793-C2CFF901A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A8A4B-6F80-1B44-351B-53AA59EB5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03943F-0A59-80C0-F366-D465508A5F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CB1E9D-9E5D-C72C-B474-1369E0144F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64C40D-A6DB-633B-0426-5C4E7D8BD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383E2A-30DC-77AD-B0AD-1D83CC333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79269E-0A8E-59D5-8BF3-ED77B7CE6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247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8EB7C-0B37-D4EE-A00D-126D157A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8895C8-E317-A797-616D-8454517B5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C47CCF-FDC2-530D-2CB4-B22318961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3B10B9-8B78-2B29-4933-49417F96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287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4D5EB7-E5FE-FE6B-5A93-70DB3461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1FAA84-0753-B462-EF8E-C3F5EAD8D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19F2E2-7264-569C-589F-8A7D2058F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62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DD8AD-F094-5112-BB56-96D07F2F5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98FAB-4082-DAAB-AB6E-35836A0FF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AAC16-F296-93FA-B3C0-92CECA685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7011E-B1DB-C98A-B96F-D43FD6CE6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BC6FA9-F25A-C1C6-BE72-5F77A8815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EB5C7-A698-4CCB-3079-F09791603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318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A430C-10E7-C679-3BD5-A5B281C98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C0BD1B-4838-E1DE-D87C-21BDCABD41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FB7DAA-41D7-669F-51FB-82B0339E64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81E5B-5413-C8B1-8DF4-37AA162EB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434796-C497-E6ED-6FE3-1998F0FBF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7B275-29E4-802B-FC3D-254B50CD6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026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99091-DCB2-43C2-6AB4-E5552F605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A5EF33-2FD1-8734-D31B-61CC1E035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E3460-FE56-47DB-7A8E-A90BDB872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CFD79-243B-4659-9725-A24E38593A73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B922-D069-C318-BEE9-1FF5C3B401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505C3-346E-EF3A-6B75-54D361EA8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00016-A5E8-42B9-B4E6-D05327F4C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925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8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8200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5716360" y="409575"/>
            <a:ext cx="6829425" cy="762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dirty="0">
                <a:solidFill>
                  <a:schemeClr val="accent2"/>
                </a:solidFill>
              </a:rPr>
              <a:t>Important Aside #3:  Mixing          -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467859" y="1601833"/>
            <a:ext cx="112562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chemeClr val="bg1"/>
                </a:solidFill>
                <a:effectLst/>
              </a:rPr>
              <a:t>Important Concept</a:t>
            </a:r>
            <a:endParaRPr lang="en-US" sz="2000" i="0" dirty="0">
              <a:solidFill>
                <a:schemeClr val="bg1"/>
              </a:solidFill>
              <a:effectLst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Multiplying two sinusoids together produce two sinusoids:</a:t>
            </a:r>
          </a:p>
          <a:p>
            <a:pPr algn="ctr"/>
            <a:r>
              <a:rPr lang="en-US" sz="2000" i="0" dirty="0">
                <a:solidFill>
                  <a:schemeClr val="bg1"/>
                </a:solidFill>
                <a:effectLst/>
              </a:rPr>
              <a:t>One at the </a:t>
            </a:r>
            <a:r>
              <a:rPr lang="en-US" sz="2000" i="0" u="sng" dirty="0">
                <a:solidFill>
                  <a:schemeClr val="bg1"/>
                </a:solidFill>
                <a:effectLst/>
              </a:rPr>
              <a:t>sum frequency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, and one at the </a:t>
            </a:r>
            <a:r>
              <a:rPr lang="en-US" sz="2000" i="0" u="sng" dirty="0">
                <a:solidFill>
                  <a:schemeClr val="bg1"/>
                </a:solidFill>
                <a:effectLst/>
              </a:rPr>
              <a:t>difference frequency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4910788-CF37-A2F8-F3C9-E21B460A3FF3}"/>
                  </a:ext>
                </a:extLst>
              </p:cNvPr>
              <p:cNvSpPr txBox="1"/>
              <p:nvPr/>
            </p:nvSpPr>
            <p:spPr>
              <a:xfrm>
                <a:off x="2000070" y="3047754"/>
                <a:ext cx="8191858" cy="9348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20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nor/>
                            </m:rPr>
                            <a:rPr lang="en-US" sz="3200" b="0" i="0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  <m:r>
                            <m:rPr>
                              <m:nor/>
                            </m:rPr>
                            <a:rPr lang="en-US" sz="3200" b="0" i="0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3200" b="0" i="1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𝜑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US" sz="3200" b="0" i="0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sz="3200" b="0" i="0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Cos</m:t>
                          </m:r>
                          <m:r>
                            <m:rPr>
                              <m:nor/>
                            </m:rPr>
                            <a:rPr lang="en-US" sz="3200" b="0" i="0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3200" b="0" i="1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𝜑</m:t>
                              </m:r>
                            </m:e>
                            <m:sub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US" sz="3200" b="0" i="0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fName>
                        <m:e>
                          <m:r>
                            <a:rPr lang="en-US" sz="3200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sz="3200" b="0" i="1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bg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bg2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bg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) + </m:t>
                              </m:r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bg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bg2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3200" b="0" i="1" smtClean="0">
                                      <a:solidFill>
                                        <a:schemeClr val="bg2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𝜑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sz="3200" b="0" i="1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4910788-CF37-A2F8-F3C9-E21B460A3F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0070" y="3047754"/>
                <a:ext cx="8191858" cy="93480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B06164C5-76CE-1CDA-B65B-81C6D49F7A96}"/>
              </a:ext>
            </a:extLst>
          </p:cNvPr>
          <p:cNvSpPr txBox="1"/>
          <p:nvPr/>
        </p:nvSpPr>
        <p:spPr>
          <a:xfrm>
            <a:off x="467859" y="5598015"/>
            <a:ext cx="112562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By generating and mixing harmonics, you can produce any integer multiple of the original sinusoid.</a:t>
            </a:r>
          </a:p>
          <a:p>
            <a:pPr algn="ctr"/>
            <a:r>
              <a:rPr lang="en-US" sz="2000" i="0" dirty="0">
                <a:solidFill>
                  <a:schemeClr val="bg1"/>
                </a:solidFill>
                <a:effectLst/>
              </a:rPr>
              <a:t>(Note:  Your efficiency may be poor)</a:t>
            </a:r>
          </a:p>
          <a:p>
            <a:pPr algn="ctr"/>
            <a:endParaRPr lang="en-US" sz="2000" i="0" dirty="0">
              <a:solidFill>
                <a:schemeClr val="bg1"/>
              </a:solidFill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2BF2DB-1F83-A11B-C938-CA0C0EE91919}"/>
                  </a:ext>
                </a:extLst>
              </p:cNvPr>
              <p:cNvSpPr txBox="1"/>
              <p:nvPr/>
            </p:nvSpPr>
            <p:spPr>
              <a:xfrm>
                <a:off x="4823920" y="4353013"/>
                <a:ext cx="2544158" cy="7092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dirty="0"/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</m:fName>
                      <m:e>
                        <m:f>
                          <m:fPr>
                            <m:ctrlPr>
                              <a:rPr lang="en-US" sz="32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2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num>
                          <m:den>
                            <m:r>
                              <a:rPr lang="en-US" sz="32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den>
                        </m:f>
                        <m:r>
                          <a:rPr lang="en-US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𝜑</m:t>
                        </m:r>
                        <m:d>
                          <m:dPr>
                            <m:ctrlPr>
                              <a:rPr lang="en-US" sz="32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d>
                      </m:e>
                    </m:func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22BF2DB-1F83-A11B-C938-CA0C0EE919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920" y="4353013"/>
                <a:ext cx="2544158" cy="7092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69510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Keysight Technologies E8257D | RF &amp; Microwave Signal Generators ...">
            <a:extLst>
              <a:ext uri="{FF2B5EF4-FFF2-40B4-BE49-F238E27FC236}">
                <a16:creationId xmlns:a16="http://schemas.microsoft.com/office/drawing/2014/main" id="{D3140877-8EAA-B68D-CD86-CDDD1163F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24377" y="2112191"/>
            <a:ext cx="5577840" cy="246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4" y="409575"/>
            <a:ext cx="6089000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E8257D PSG (Analog Signal Generators)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They make signals the old-fashioned way!</a:t>
            </a:r>
            <a:endParaRPr lang="en-US" sz="2000" dirty="0"/>
          </a:p>
        </p:txBody>
      </p:sp>
      <p:pic>
        <p:nvPicPr>
          <p:cNvPr id="1026" name="Picture 2" descr="Keysight Technologies E8257D | RF &amp; Microwave Signal Generators ...">
            <a:extLst>
              <a:ext uri="{FF2B5EF4-FFF2-40B4-BE49-F238E27FC236}">
                <a16:creationId xmlns:a16="http://schemas.microsoft.com/office/drawing/2014/main" id="{DA795BA6-8C14-F624-2CEB-2250F89CED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24377" y="4389120"/>
            <a:ext cx="5577840" cy="246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A1262C5-0C2D-AB71-06E4-005E515EE2F7}"/>
              </a:ext>
            </a:extLst>
          </p:cNvPr>
          <p:cNvSpPr txBox="1"/>
          <p:nvPr/>
        </p:nvSpPr>
        <p:spPr>
          <a:xfrm>
            <a:off x="6389785" y="2112191"/>
            <a:ext cx="6667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Key Takeaways</a:t>
            </a:r>
            <a:endParaRPr lang="en-US" sz="2000" i="0" dirty="0">
              <a:solidFill>
                <a:srgbClr val="505656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505656"/>
                </a:solidFill>
                <a:effectLst/>
              </a:rPr>
              <a:t>Output frequency from 100 kHz to 40 GHz.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Output power </a:t>
            </a:r>
            <a:r>
              <a:rPr lang="en-US" sz="2000" i="0" dirty="0">
                <a:solidFill>
                  <a:srgbClr val="505656"/>
                </a:solidFill>
                <a:effectLst/>
              </a:rPr>
              <a:t>up to 14 dBm.</a:t>
            </a:r>
            <a:endParaRPr 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419E49-F166-B096-0AF3-E16E9D9F83F9}"/>
              </a:ext>
            </a:extLst>
          </p:cNvPr>
          <p:cNvSpPr txBox="1"/>
          <p:nvPr/>
        </p:nvSpPr>
        <p:spPr>
          <a:xfrm>
            <a:off x="6718225" y="4389120"/>
            <a:ext cx="38118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0" dirty="0">
                <a:solidFill>
                  <a:schemeClr val="accent2"/>
                </a:solidFill>
                <a:effectLst/>
              </a:rPr>
              <a:t>… but why?</a:t>
            </a:r>
            <a:endParaRPr lang="en-US" sz="3200" i="0" dirty="0">
              <a:solidFill>
                <a:srgbClr val="50565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7564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Digitization Noise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Digital waveforms aren’t necessarily clean.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3183D8-50D8-8AB9-049C-3F83A4261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3007" y="3071983"/>
            <a:ext cx="6950507" cy="33544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61C6CE-5BC0-E1B0-D8D1-32D89EC76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451" y="3094018"/>
            <a:ext cx="7011080" cy="33544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29C7EE-EAE2-9E54-9E9B-EC049F60356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016" t="9539" r="18716" b="33395"/>
          <a:stretch/>
        </p:blipFill>
        <p:spPr>
          <a:xfrm>
            <a:off x="7504663" y="409575"/>
            <a:ext cx="3446103" cy="2314547"/>
          </a:xfrm>
          <a:prstGeom prst="ellipse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199983-2EE3-28AB-E917-4E3399BC4C5D}"/>
              </a:ext>
            </a:extLst>
          </p:cNvPr>
          <p:cNvCxnSpPr>
            <a:cxnSpLocks/>
            <a:stCxn id="12" idx="2"/>
            <a:endCxn id="17" idx="7"/>
          </p:cNvCxnSpPr>
          <p:nvPr/>
        </p:nvCxnSpPr>
        <p:spPr>
          <a:xfrm flipH="1">
            <a:off x="4030178" y="1566849"/>
            <a:ext cx="3474485" cy="1919681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26FF951D-0A2B-6E44-B4A3-C8929BE1DB0B}"/>
              </a:ext>
            </a:extLst>
          </p:cNvPr>
          <p:cNvSpPr/>
          <p:nvPr/>
        </p:nvSpPr>
        <p:spPr>
          <a:xfrm>
            <a:off x="3569081" y="3429000"/>
            <a:ext cx="540209" cy="392836"/>
          </a:xfrm>
          <a:prstGeom prst="ellipse">
            <a:avLst/>
          </a:prstGeom>
          <a:noFill/>
          <a:ln w="349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2166A8-88FE-917A-C86F-745ACB39D4AD}"/>
              </a:ext>
            </a:extLst>
          </p:cNvPr>
          <p:cNvSpPr txBox="1"/>
          <p:nvPr/>
        </p:nvSpPr>
        <p:spPr>
          <a:xfrm>
            <a:off x="1902206" y="1818803"/>
            <a:ext cx="33337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0" dirty="0">
                <a:solidFill>
                  <a:srgbClr val="505656"/>
                </a:solidFill>
                <a:effectLst/>
              </a:rPr>
              <a:t>Digitization noise is caused by finite digital precision.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45488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Digitization Noise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Digital waveforms aren’t necessarily clean.</a:t>
            </a:r>
            <a:endParaRPr lang="en-US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2166A8-88FE-917A-C86F-745ACB39D4AD}"/>
              </a:ext>
            </a:extLst>
          </p:cNvPr>
          <p:cNvSpPr txBox="1"/>
          <p:nvPr/>
        </p:nvSpPr>
        <p:spPr>
          <a:xfrm>
            <a:off x="4429125" y="2461232"/>
            <a:ext cx="3333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0" dirty="0">
                <a:solidFill>
                  <a:srgbClr val="505656"/>
                </a:solidFill>
                <a:effectLst/>
              </a:rPr>
              <a:t>Another Example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8B8634-2D27-865E-9D39-2AC345F88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8153" y="3150826"/>
            <a:ext cx="6528671" cy="3150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8E94F4-D035-D031-90A2-6998EF1ED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344" y="3150826"/>
            <a:ext cx="6657550" cy="318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532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AE46F0BA-9375-71CF-968F-8571DB1B8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1018" y="-627346"/>
            <a:ext cx="12283807" cy="761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090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The DSOV254A Digital Oscilloscope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It sees all.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56DF40-AC4B-0AD7-EFBC-41D3CE472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0" y="3165455"/>
            <a:ext cx="5905500" cy="34575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442682" y="1508457"/>
            <a:ext cx="84258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Key Takeaways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505656"/>
                </a:solidFill>
                <a:effectLst/>
              </a:rPr>
              <a:t>It captures all the signals that we produce.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Maximum sample rate of 80 </a:t>
            </a:r>
            <a:r>
              <a:rPr lang="en-US" sz="2000" dirty="0" err="1">
                <a:solidFill>
                  <a:srgbClr val="505656"/>
                </a:solidFill>
              </a:rPr>
              <a:t>GSa</a:t>
            </a:r>
            <a:r>
              <a:rPr lang="en-US" sz="2000" dirty="0">
                <a:solidFill>
                  <a:srgbClr val="505656"/>
                </a:solidFill>
              </a:rPr>
              <a:t>/s.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That’s 12.5 </a:t>
            </a:r>
            <a:r>
              <a:rPr lang="en-US" sz="2000" u="sng" dirty="0">
                <a:solidFill>
                  <a:srgbClr val="505656"/>
                </a:solidFill>
              </a:rPr>
              <a:t>picoseconds</a:t>
            </a:r>
            <a:r>
              <a:rPr lang="en-US" sz="2000" dirty="0">
                <a:solidFill>
                  <a:srgbClr val="505656"/>
                </a:solidFill>
              </a:rPr>
              <a:t> between samples.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Memory depth is 205 </a:t>
            </a:r>
            <a:r>
              <a:rPr lang="en-US" sz="2000" dirty="0" err="1">
                <a:solidFill>
                  <a:srgbClr val="505656"/>
                </a:solidFill>
              </a:rPr>
              <a:t>MPts</a:t>
            </a:r>
            <a:r>
              <a:rPr lang="en-US" sz="2000" dirty="0">
                <a:solidFill>
                  <a:srgbClr val="505656"/>
                </a:solidFill>
              </a:rPr>
              <a:t> / channel.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Practical Note</a:t>
            </a:r>
            <a:r>
              <a:rPr lang="en-US" sz="2000" dirty="0">
                <a:solidFill>
                  <a:srgbClr val="505656"/>
                </a:solidFill>
              </a:rPr>
              <a:t>:  The front-end amplifier is only 25 GHz.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DF99866-7327-995B-C8FC-E9B067D9165D}"/>
              </a:ext>
            </a:extLst>
          </p:cNvPr>
          <p:cNvSpPr/>
          <p:nvPr/>
        </p:nvSpPr>
        <p:spPr>
          <a:xfrm>
            <a:off x="1862311" y="5749653"/>
            <a:ext cx="4043190" cy="507928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Who puts male connectors on a scope!?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DF91DD8-3D4B-C0B5-B514-3BDC8397BF85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905501" y="6003617"/>
            <a:ext cx="761999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835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97D965-88F6-4BF9-95DA-518456BA359E}"/>
              </a:ext>
            </a:extLst>
          </p:cNvPr>
          <p:cNvSpPr txBox="1"/>
          <p:nvPr/>
        </p:nvSpPr>
        <p:spPr>
          <a:xfrm>
            <a:off x="-228601" y="3324225"/>
            <a:ext cx="212966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0" dirty="0">
                <a:solidFill>
                  <a:schemeClr val="bg2">
                    <a:lumMod val="90000"/>
                  </a:schemeClr>
                </a:solidFill>
                <a:latin typeface="Bauhaus 93" panose="04030905020B02020C02" pitchFamily="82" charset="0"/>
              </a:rPr>
              <a:t>TWISTER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02D7E9-1740-464E-82BB-DC9E4D4DDB27}"/>
              </a:ext>
            </a:extLst>
          </p:cNvPr>
          <p:cNvSpPr/>
          <p:nvPr/>
        </p:nvSpPr>
        <p:spPr>
          <a:xfrm>
            <a:off x="0" y="1647825"/>
            <a:ext cx="12192000" cy="7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The Minors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223A0-6F3D-3661-D2EB-A25EC1F39EB3}"/>
              </a:ext>
            </a:extLst>
          </p:cNvPr>
          <p:cNvSpPr txBox="1"/>
          <p:nvPr/>
        </p:nvSpPr>
        <p:spPr>
          <a:xfrm>
            <a:off x="571500" y="2409825"/>
            <a:ext cx="1104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505656"/>
                </a:solidFill>
              </a:rPr>
              <a:t>Stuff you didn’t think about, but should have.</a:t>
            </a:r>
            <a:endParaRPr lang="en-US" i="0" dirty="0">
              <a:solidFill>
                <a:srgbClr val="50565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8948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4" y="409575"/>
            <a:ext cx="6089000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Practical Considerations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They don’t show you this on system block diagrams!</a:t>
            </a:r>
            <a:endParaRPr lang="en-US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1262C5-0C2D-AB71-06E4-005E515EE2F7}"/>
              </a:ext>
            </a:extLst>
          </p:cNvPr>
          <p:cNvSpPr txBox="1"/>
          <p:nvPr/>
        </p:nvSpPr>
        <p:spPr>
          <a:xfrm>
            <a:off x="517068" y="1969485"/>
            <a:ext cx="1137927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Unsung heroes</a:t>
            </a:r>
          </a:p>
          <a:p>
            <a:endParaRPr lang="en-US" sz="2000" b="1" i="0" dirty="0">
              <a:solidFill>
                <a:schemeClr val="accent2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Big ‘ole box fan to keep the rack cool.  </a:t>
            </a:r>
            <a:r>
              <a:rPr lang="en-US" sz="2000" dirty="0">
                <a:solidFill>
                  <a:schemeClr val="accent2"/>
                </a:solidFill>
                <a:sym typeface="Wingdings" panose="05000000000000000000" pitchFamily="2" charset="2"/>
              </a:rPr>
              <a:t> </a:t>
            </a:r>
            <a:r>
              <a:rPr lang="en-US" sz="2000" dirty="0">
                <a:solidFill>
                  <a:srgbClr val="505656"/>
                </a:solidFill>
                <a:sym typeface="Wingdings" panose="05000000000000000000" pitchFamily="2" charset="2"/>
              </a:rPr>
              <a:t> You’ll void calibration without 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Broadband </a:t>
            </a:r>
            <a:r>
              <a:rPr lang="en-US" sz="2000" dirty="0">
                <a:solidFill>
                  <a:schemeClr val="accent2"/>
                </a:solidFill>
              </a:rPr>
              <a:t>multipath</a:t>
            </a:r>
            <a:r>
              <a:rPr lang="en-US" sz="2000" dirty="0">
                <a:solidFill>
                  <a:srgbClr val="505656"/>
                </a:solidFill>
              </a:rPr>
              <a:t> absorbers. 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>
                <a:solidFill>
                  <a:schemeClr val="accent2"/>
                </a:solidFill>
                <a:sym typeface="Wingdings" panose="05000000000000000000" pitchFamily="2" charset="2"/>
              </a:rPr>
              <a:t>  </a:t>
            </a:r>
            <a:r>
              <a:rPr lang="en-US" sz="2000" dirty="0">
                <a:solidFill>
                  <a:srgbClr val="505656"/>
                </a:solidFill>
                <a:sym typeface="Wingdings" panose="05000000000000000000" pitchFamily="2" charset="2"/>
              </a:rPr>
              <a:t>Your antenna characterizations will be garbage without them.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Antenna systems. 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>
                <a:solidFill>
                  <a:schemeClr val="accent2"/>
                </a:solidFill>
                <a:sym typeface="Wingdings" panose="05000000000000000000" pitchFamily="2" charset="2"/>
              </a:rPr>
              <a:t>  </a:t>
            </a:r>
            <a:r>
              <a:rPr lang="en-US" sz="2000" dirty="0">
                <a:solidFill>
                  <a:srgbClr val="505656"/>
                </a:solidFill>
                <a:sym typeface="Wingdings" panose="05000000000000000000" pitchFamily="2" charset="2"/>
              </a:rPr>
              <a:t>Without high gain, you’ll never overcome path loss.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2.92mm cables and adapters.</a:t>
            </a:r>
            <a:r>
              <a:rPr lang="en-US" sz="2000" dirty="0">
                <a:solidFill>
                  <a:schemeClr val="accent2"/>
                </a:solidFill>
              </a:rPr>
              <a:t>  </a:t>
            </a:r>
            <a:r>
              <a:rPr lang="en-US" sz="2000" dirty="0">
                <a:solidFill>
                  <a:schemeClr val="accent2"/>
                </a:solidFill>
                <a:sym typeface="Wingdings" panose="05000000000000000000" pitchFamily="2" charset="2"/>
              </a:rPr>
              <a:t>  </a:t>
            </a:r>
            <a:r>
              <a:rPr lang="en-US" sz="2000" dirty="0">
                <a:solidFill>
                  <a:srgbClr val="505656"/>
                </a:solidFill>
                <a:sym typeface="Wingdings" panose="05000000000000000000" pitchFamily="2" charset="2"/>
              </a:rPr>
              <a:t>Ever tried to connect two male connectors together?  Doesn’t work.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  <a:sym typeface="Wingdings" panose="05000000000000000000" pitchFamily="2" charset="2"/>
              </a:rPr>
              <a:t>The </a:t>
            </a:r>
            <a:r>
              <a:rPr lang="en-US" sz="2000" dirty="0">
                <a:solidFill>
                  <a:schemeClr val="accent2"/>
                </a:solidFill>
                <a:sym typeface="Wingdings" panose="05000000000000000000" pitchFamily="2" charset="2"/>
              </a:rPr>
              <a:t>Low-Noise Amplifier </a:t>
            </a:r>
            <a:r>
              <a:rPr lang="en-US" sz="2000" dirty="0">
                <a:solidFill>
                  <a:srgbClr val="505656"/>
                </a:solidFill>
                <a:sym typeface="Wingdings" panose="05000000000000000000" pitchFamily="2" charset="2"/>
              </a:rPr>
              <a:t>(LNA).</a:t>
            </a:r>
          </a:p>
        </p:txBody>
      </p:sp>
    </p:spTree>
    <p:extLst>
      <p:ext uri="{BB962C8B-B14F-4D97-AF65-F5344CB8AC3E}">
        <p14:creationId xmlns:p14="http://schemas.microsoft.com/office/powerpoint/2010/main" val="3302908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Chart, radar chart&#10;&#10;Description automatically generated">
            <a:extLst>
              <a:ext uri="{FF2B5EF4-FFF2-40B4-BE49-F238E27FC236}">
                <a16:creationId xmlns:a16="http://schemas.microsoft.com/office/drawing/2014/main" id="{CAF2D631-8007-5373-8BBA-1A53941F6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6869" y="1308402"/>
            <a:ext cx="3763090" cy="3763090"/>
          </a:xfrm>
          <a:prstGeom prst="rect">
            <a:avLst/>
          </a:prstGeom>
        </p:spPr>
      </p:pic>
      <p:pic>
        <p:nvPicPr>
          <p:cNvPr id="30" name="Picture 29" descr="Chart, radar chart&#10;&#10;Description automatically generated">
            <a:extLst>
              <a:ext uri="{FF2B5EF4-FFF2-40B4-BE49-F238E27FC236}">
                <a16:creationId xmlns:a16="http://schemas.microsoft.com/office/drawing/2014/main" id="{E16CABE8-F193-1171-7629-2FECCAE0E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9785" y="1308402"/>
            <a:ext cx="3763090" cy="376309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Multipath Propagation and Standing Waves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More isn’t always merrier.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7042244" y="293115"/>
            <a:ext cx="49085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Key Takeaways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The antenna beamwidth is ~11°, and within this angle, multipath interference can occur for a line-of-sight (LOS) link.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endParaRPr lang="en-US" sz="2000" dirty="0">
              <a:solidFill>
                <a:srgbClr val="505656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FBBF12-C259-FBB2-B738-2E6072667BD0}"/>
              </a:ext>
            </a:extLst>
          </p:cNvPr>
          <p:cNvSpPr/>
          <p:nvPr/>
        </p:nvSpPr>
        <p:spPr>
          <a:xfrm>
            <a:off x="947450" y="4816460"/>
            <a:ext cx="1079653" cy="1816631"/>
          </a:xfrm>
          <a:prstGeom prst="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</a:rPr>
              <a:t>TX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21EA85-6715-0170-DA7A-E6BEF2AC5FAA}"/>
              </a:ext>
            </a:extLst>
          </p:cNvPr>
          <p:cNvSpPr/>
          <p:nvPr/>
        </p:nvSpPr>
        <p:spPr>
          <a:xfrm>
            <a:off x="10120829" y="4812057"/>
            <a:ext cx="1079653" cy="1816631"/>
          </a:xfrm>
          <a:prstGeom prst="rect">
            <a:avLst/>
          </a:prstGeom>
          <a:solidFill>
            <a:schemeClr val="accent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RX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9B4F4E7-859C-A318-05A0-1BDD2D4951D2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027103" y="5724776"/>
            <a:ext cx="8093726" cy="130247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D313CCB-16BB-0E9B-4A15-99769A0F9B82}"/>
              </a:ext>
            </a:extLst>
          </p:cNvPr>
          <p:cNvCxnSpPr>
            <a:cxnSpLocks/>
          </p:cNvCxnSpPr>
          <p:nvPr/>
        </p:nvCxnSpPr>
        <p:spPr>
          <a:xfrm flipH="1">
            <a:off x="2027103" y="5875250"/>
            <a:ext cx="8093726" cy="228730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4EDC54-F225-3672-6C5D-EBEDEE9FC2A4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2027103" y="5720373"/>
            <a:ext cx="8093726" cy="403834"/>
          </a:xfrm>
          <a:prstGeom prst="straightConnector1">
            <a:avLst/>
          </a:prstGeom>
          <a:ln w="47625">
            <a:solidFill>
              <a:schemeClr val="accent2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9AF4E6C-5E31-E961-BC86-2E86D6179016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027103" y="5720373"/>
            <a:ext cx="8093726" cy="4403"/>
          </a:xfrm>
          <a:prstGeom prst="straightConnector1">
            <a:avLst/>
          </a:prstGeom>
          <a:ln w="41275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64952BA-F1D6-AFCC-15F8-71B01D8F36CF}"/>
              </a:ext>
            </a:extLst>
          </p:cNvPr>
          <p:cNvSpPr txBox="1"/>
          <p:nvPr/>
        </p:nvSpPr>
        <p:spPr>
          <a:xfrm>
            <a:off x="3005769" y="6263759"/>
            <a:ext cx="6180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</a:rPr>
              <a:t>Practical Note</a:t>
            </a:r>
            <a:r>
              <a:rPr lang="en-US" sz="1800" dirty="0">
                <a:solidFill>
                  <a:srgbClr val="505656"/>
                </a:solidFill>
              </a:rPr>
              <a:t>: Sometimes all you need is a bag of water!</a:t>
            </a:r>
            <a:endParaRPr lang="en-US" sz="18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DF27CD-0D8C-6B9A-7527-683F151F6C97}"/>
              </a:ext>
            </a:extLst>
          </p:cNvPr>
          <p:cNvSpPr txBox="1"/>
          <p:nvPr/>
        </p:nvSpPr>
        <p:spPr>
          <a:xfrm>
            <a:off x="5618187" y="2154788"/>
            <a:ext cx="12173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chemeClr val="accent2"/>
                </a:solidFill>
                <a:effectLst/>
              </a:rPr>
              <a:t>VERSUS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258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Low-Noise Amplifier - Justification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7006728" y="409575"/>
            <a:ext cx="50126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Problem</a:t>
            </a:r>
            <a:r>
              <a:rPr lang="en-US" sz="2000" dirty="0">
                <a:solidFill>
                  <a:srgbClr val="505656"/>
                </a:solidFill>
              </a:rPr>
              <a:t>:  Noise spurs on the oscilloscope.</a:t>
            </a:r>
          </a:p>
          <a:p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dirty="0">
                <a:solidFill>
                  <a:srgbClr val="505656"/>
                </a:solidFill>
              </a:rPr>
              <a:t>These are intrinsic to the scope, and set the true noise floor of your measurement.</a:t>
            </a:r>
          </a:p>
        </p:txBody>
      </p:sp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BD914676-1AE8-249F-8E11-5B3C07D4D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674" y="2192624"/>
            <a:ext cx="6070326" cy="4665378"/>
          </a:xfrm>
          <a:prstGeom prst="rect">
            <a:avLst/>
          </a:prstGeom>
        </p:spPr>
      </p:pic>
      <p:pic>
        <p:nvPicPr>
          <p:cNvPr id="17" name="Picture 16" descr="Graphical user interface&#10;&#10;Description automatically generated">
            <a:extLst>
              <a:ext uri="{FF2B5EF4-FFF2-40B4-BE49-F238E27FC236}">
                <a16:creationId xmlns:a16="http://schemas.microsoft.com/office/drawing/2014/main" id="{4E217FF1-D5FA-E514-5579-E2F31C659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2192623"/>
            <a:ext cx="6070326" cy="466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810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AC6F5EA-9ACD-4E98-9F27-F3BEF1600206}"/>
              </a:ext>
            </a:extLst>
          </p:cNvPr>
          <p:cNvSpPr/>
          <p:nvPr/>
        </p:nvSpPr>
        <p:spPr>
          <a:xfrm>
            <a:off x="-390525" y="2571750"/>
            <a:ext cx="12868275" cy="933450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5E2C66-F85D-4404-8036-B1403424F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1477" y="1117600"/>
            <a:ext cx="11304270" cy="2387600"/>
          </a:xfrm>
        </p:spPr>
        <p:txBody>
          <a:bodyPr/>
          <a:lstStyle/>
          <a:p>
            <a:r>
              <a:rPr lang="en-US" dirty="0"/>
              <a:t>Practical Terahertz Communication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E766FD-085B-4A5B-BB89-A8848812B2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Quick Introduction to the TWISTER System and Practical DSP Concerns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95B5C-BEEF-97E8-1349-C6E9629D7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01375" y="5524500"/>
            <a:ext cx="1190625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918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Low-Noise Amplifier - Effect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The ZVA-203GX+ :  A helpful amplifier with unhelpful terminals 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442682" y="1725687"/>
            <a:ext cx="104843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Key Takeaways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Ask: is your noise level set by your signal, or by your instrument? 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>
                <a:solidFill>
                  <a:schemeClr val="accent2"/>
                </a:solidFill>
                <a:sym typeface="Wingdings" panose="05000000000000000000" pitchFamily="2" charset="2"/>
              </a:rPr>
              <a:t>  </a:t>
            </a:r>
            <a:r>
              <a:rPr lang="en-US" sz="2000" dirty="0">
                <a:solidFill>
                  <a:srgbClr val="505656"/>
                </a:solidFill>
                <a:sym typeface="Wingdings" panose="05000000000000000000" pitchFamily="2" charset="2"/>
              </a:rPr>
              <a:t>You may need an LNA.</a:t>
            </a:r>
            <a:endParaRPr lang="en-US" sz="2000" dirty="0">
              <a:solidFill>
                <a:srgbClr val="50565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Attack the limiting factor on your SNR.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Increased frequency resolution does not lower your noise floor!</a:t>
            </a:r>
          </a:p>
        </p:txBody>
      </p:sp>
      <p:pic>
        <p:nvPicPr>
          <p:cNvPr id="1030" name="Picture 6" descr="Low Noise Amplifier, 1500 - 21000 MHz, 50Ω">
            <a:extLst>
              <a:ext uri="{FF2B5EF4-FFF2-40B4-BE49-F238E27FC236}">
                <a16:creationId xmlns:a16="http://schemas.microsoft.com/office/drawing/2014/main" id="{840489EE-7A54-A402-A4B4-63929DA92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35787" y="0"/>
            <a:ext cx="2166726" cy="2166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D467CE0-19E2-0376-29DB-14D145A4D7F3}"/>
              </a:ext>
            </a:extLst>
          </p:cNvPr>
          <p:cNvSpPr/>
          <p:nvPr/>
        </p:nvSpPr>
        <p:spPr>
          <a:xfrm>
            <a:off x="10364141" y="914323"/>
            <a:ext cx="1385177" cy="507928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Wait, what?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2EDAA6A-8B97-E5F8-DD8B-ED832FD03DA1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9985825" y="1168287"/>
            <a:ext cx="378316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A3FFD3D9-E2F2-7BE8-E166-C3F7D4B08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1925" y="3429000"/>
            <a:ext cx="6362700" cy="33718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FAD31-84CE-49EC-4077-319C0A056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429000"/>
            <a:ext cx="6362700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845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Antenna Systems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Horns, Dishes, and Lenses – oh my!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1883052" y="1870347"/>
            <a:ext cx="8425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solidFill>
                <a:srgbClr val="505656"/>
              </a:solidFill>
            </a:endParaRPr>
          </a:p>
          <a:p>
            <a:pPr algn="ctr"/>
            <a:r>
              <a:rPr lang="en-US" sz="2000" b="1" dirty="0">
                <a:solidFill>
                  <a:schemeClr val="accent2"/>
                </a:solidFill>
              </a:rPr>
              <a:t>Practical Issue</a:t>
            </a:r>
            <a:r>
              <a:rPr lang="en-US" sz="2000" dirty="0">
                <a:solidFill>
                  <a:srgbClr val="505656"/>
                </a:solidFill>
              </a:rPr>
              <a:t>: Lenses versus horns versus dishes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58D399-EAA1-0F42-04AF-7971B8777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6965" y="3041158"/>
            <a:ext cx="1428750" cy="495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BC31C9-CDD8-3ED7-CC18-D573F9293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46415"/>
            <a:ext cx="1981200" cy="495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8DAC7B-070C-3E7D-1F8E-EC8DD1BA3E21}"/>
              </a:ext>
            </a:extLst>
          </p:cNvPr>
          <p:cNvSpPr txBox="1"/>
          <p:nvPr/>
        </p:nvSpPr>
        <p:spPr>
          <a:xfrm>
            <a:off x="1874330" y="2224289"/>
            <a:ext cx="8425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solidFill>
                <a:srgbClr val="505656"/>
              </a:solidFill>
            </a:endParaRPr>
          </a:p>
          <a:p>
            <a:pPr algn="ctr"/>
            <a:r>
              <a:rPr lang="en-US" sz="2000" b="1" dirty="0">
                <a:solidFill>
                  <a:schemeClr val="accent2"/>
                </a:solidFill>
              </a:rPr>
              <a:t>Practical Issue</a:t>
            </a:r>
            <a:r>
              <a:rPr lang="en-US" sz="2000" dirty="0">
                <a:solidFill>
                  <a:srgbClr val="505656"/>
                </a:solidFill>
              </a:rPr>
              <a:t>: Unlimited gain?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621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97D965-88F6-4BF9-95DA-518456BA359E}"/>
              </a:ext>
            </a:extLst>
          </p:cNvPr>
          <p:cNvSpPr txBox="1"/>
          <p:nvPr/>
        </p:nvSpPr>
        <p:spPr>
          <a:xfrm>
            <a:off x="-228601" y="3324225"/>
            <a:ext cx="212966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0" dirty="0">
                <a:solidFill>
                  <a:schemeClr val="bg2">
                    <a:lumMod val="90000"/>
                  </a:schemeClr>
                </a:solidFill>
                <a:latin typeface="Bauhaus 93" panose="04030905020B02020C02" pitchFamily="82" charset="0"/>
              </a:rPr>
              <a:t>TWISTER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02D7E9-1740-464E-82BB-DC9E4D4DDB27}"/>
              </a:ext>
            </a:extLst>
          </p:cNvPr>
          <p:cNvSpPr/>
          <p:nvPr/>
        </p:nvSpPr>
        <p:spPr>
          <a:xfrm>
            <a:off x="0" y="1647825"/>
            <a:ext cx="12192000" cy="7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Sending a 305 GHz Sine Wave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223A0-6F3D-3661-D2EB-A25EC1F39EB3}"/>
              </a:ext>
            </a:extLst>
          </p:cNvPr>
          <p:cNvSpPr txBox="1"/>
          <p:nvPr/>
        </p:nvSpPr>
        <p:spPr>
          <a:xfrm>
            <a:off x="571500" y="2409825"/>
            <a:ext cx="1104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0" dirty="0">
                <a:solidFill>
                  <a:srgbClr val="505656"/>
                </a:solidFill>
                <a:effectLst/>
              </a:rPr>
              <a:t>How hard can it be</a:t>
            </a:r>
            <a:r>
              <a:rPr lang="en-US" dirty="0">
                <a:solidFill>
                  <a:srgbClr val="505656"/>
                </a:solidFill>
              </a:rPr>
              <a:t>?</a:t>
            </a:r>
            <a:endParaRPr lang="en-US" i="0" dirty="0">
              <a:solidFill>
                <a:srgbClr val="50565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51947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Waveform Generation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442682" y="1508457"/>
            <a:ext cx="113048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Beware of…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Digitization Noise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Dynamic Range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DC component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Cryptic Keysight errors caused by waveform granularity 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Practical Note</a:t>
            </a:r>
            <a:r>
              <a:rPr lang="en-US" sz="2000" dirty="0">
                <a:solidFill>
                  <a:srgbClr val="505656"/>
                </a:solidFill>
              </a:rPr>
              <a:t>: We’ve got code that does all this for you now.  I </a:t>
            </a:r>
            <a:r>
              <a:rPr lang="en-US" sz="2000" i="1" dirty="0">
                <a:solidFill>
                  <a:srgbClr val="505656"/>
                </a:solidFill>
              </a:rPr>
              <a:t>have</a:t>
            </a:r>
            <a:r>
              <a:rPr lang="en-US" sz="2000" dirty="0">
                <a:solidFill>
                  <a:srgbClr val="505656"/>
                </a:solidFill>
              </a:rPr>
              <a:t> done something useful!</a:t>
            </a:r>
            <a:endParaRPr lang="en-US" sz="2000" dirty="0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980BF65F-8FCA-F174-E725-E71DC09E4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3178" y="4002943"/>
            <a:ext cx="7623826" cy="269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76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Setting the LO frequencies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05656"/>
                </a:solidFill>
              </a:rPr>
              <a:t>Remember this little diagram?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A598C7C-77A0-DD0F-11BB-05398517674C}"/>
                  </a:ext>
                </a:extLst>
              </p:cNvPr>
              <p:cNvSpPr txBox="1"/>
              <p:nvPr/>
            </p:nvSpPr>
            <p:spPr>
              <a:xfrm>
                <a:off x="596918" y="1564638"/>
                <a:ext cx="8425896" cy="17724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i="0" dirty="0">
                    <a:solidFill>
                      <a:schemeClr val="accent2"/>
                    </a:solidFill>
                    <a:effectLst/>
                  </a:rPr>
                  <a:t>Steps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rgbClr val="505656"/>
                    </a:solidFill>
                  </a:rPr>
                  <a:t>Select your converters (In this case, 220-330 GHz, which has N=12)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rgbClr val="505656"/>
                    </a:solidFill>
                  </a:rPr>
                  <a:t>Pick a sideband.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rgbClr val="505656"/>
                    </a:solidFill>
                  </a:rPr>
                  <a:t>Set the transmitter LO.  Use: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b="0" i="1" smtClean="0">
                            <a:solidFill>
                              <a:srgbClr val="505656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i="1">
                                <a:solidFill>
                                  <a:srgbClr val="505656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505656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solidFill>
                                  <a:srgbClr val="505656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505656"/>
                                </a:solidFill>
                                <a:latin typeface="Cambria Math" panose="02040503050406030204" pitchFamily="18" charset="0"/>
                              </a:rPr>
                              <m:t>𝑑𝑒𝑠𝑖𝑟𝑒𝑑</m:t>
                            </m:r>
                          </m:sub>
                        </m:sSub>
                        <m:r>
                          <a:rPr lang="en-US" sz="2000" i="1">
                            <a:solidFill>
                              <a:srgbClr val="505656"/>
                            </a:solidFill>
                            <a:latin typeface="Cambria Math" panose="02040503050406030204" pitchFamily="18" charset="0"/>
                          </a:rPr>
                          <m:t> −</m:t>
                        </m:r>
                        <m:sSub>
                          <m:sSubPr>
                            <m:ctrlPr>
                              <a:rPr lang="en-US" sz="2000" i="1">
                                <a:solidFill>
                                  <a:srgbClr val="505656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solidFill>
                                  <a:srgbClr val="505656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000" i="1">
                                <a:solidFill>
                                  <a:srgbClr val="505656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sz="2000" i="1">
                            <a:solidFill>
                              <a:srgbClr val="50565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rgbClr val="505656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sz="2000" b="0" dirty="0">
                  <a:solidFill>
                    <a:srgbClr val="505656"/>
                  </a:solidFill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rgbClr val="505656"/>
                    </a:solidFill>
                  </a:rPr>
                  <a:t>Choose:  </a:t>
                </a:r>
                <a:r>
                  <a:rPr lang="en-US" sz="2000" dirty="0">
                    <a:solidFill>
                      <a:schemeClr val="accent2"/>
                    </a:solidFill>
                  </a:rPr>
                  <a:t>heterodyne or homodyne</a:t>
                </a:r>
                <a:r>
                  <a:rPr lang="en-US" sz="2000" dirty="0">
                    <a:solidFill>
                      <a:srgbClr val="505656"/>
                    </a:solidFill>
                  </a:rPr>
                  <a:t> mixing?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A598C7C-77A0-DD0F-11BB-0539851767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918" y="1564638"/>
                <a:ext cx="8425896" cy="1772408"/>
              </a:xfrm>
              <a:prstGeom prst="rect">
                <a:avLst/>
              </a:prstGeom>
              <a:blipFill>
                <a:blip r:embed="rId2"/>
                <a:stretch>
                  <a:fillRect l="-796" t="-2069" b="-55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F1A1C5C2-6F09-CAFC-8EB6-9D31D2F238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137" y="3520955"/>
            <a:ext cx="7705725" cy="1647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629222-748B-FE7E-5A82-7838B4061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3137" y="5143500"/>
            <a:ext cx="770572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176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Heterodyne Mixing vs Homodyne Mixing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05656"/>
                </a:solidFill>
              </a:rPr>
              <a:t>Which sideband is this one again?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442682" y="1880510"/>
            <a:ext cx="84258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Heterodyne Mixing</a:t>
            </a:r>
            <a:r>
              <a:rPr lang="en-US" sz="2000" dirty="0">
                <a:solidFill>
                  <a:srgbClr val="505656"/>
                </a:solidFill>
              </a:rPr>
              <a:t>: Mix your signal with a different center frequency.  Sidebands stay split.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Homodyne Mixing</a:t>
            </a:r>
            <a:r>
              <a:rPr lang="en-US" sz="2000" dirty="0">
                <a:solidFill>
                  <a:srgbClr val="505656"/>
                </a:solidFill>
              </a:rPr>
              <a:t>: A special case where you mix with the same frequency.  Combines sidebands together.</a:t>
            </a:r>
          </a:p>
          <a:p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Practical Problem</a:t>
            </a:r>
            <a:r>
              <a:rPr lang="en-US" sz="2000" dirty="0">
                <a:solidFill>
                  <a:srgbClr val="505656"/>
                </a:solidFill>
              </a:rPr>
              <a:t>: You must lock the oscillators to perform Homodyne mixing.  For us, that means syncing the PSGs together and waiting 45 minutes after power-up.</a:t>
            </a:r>
          </a:p>
        </p:txBody>
      </p:sp>
    </p:spTree>
    <p:extLst>
      <p:ext uri="{BB962C8B-B14F-4D97-AF65-F5344CB8AC3E}">
        <p14:creationId xmlns:p14="http://schemas.microsoft.com/office/powerpoint/2010/main" val="33459036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Setting up the ‘scope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05656"/>
                </a:solidFill>
              </a:rPr>
              <a:t>Check </a:t>
            </a:r>
            <a:r>
              <a:rPr lang="en-US" sz="2000" u="sng" dirty="0">
                <a:solidFill>
                  <a:srgbClr val="505656"/>
                </a:solidFill>
              </a:rPr>
              <a:t>all</a:t>
            </a:r>
            <a:r>
              <a:rPr lang="en-US" sz="2000" dirty="0">
                <a:solidFill>
                  <a:srgbClr val="505656"/>
                </a:solidFill>
              </a:rPr>
              <a:t> the bandwidths.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442682" y="1508457"/>
            <a:ext cx="84258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Key Takeaways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Watch out for sidebands!  Filter them or sample them, but don’t alias them!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Use the built-in front-end filter to cut out unwanted noise.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Make sure the front-end isn’t cutting out your signal.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7253353-AEDB-0C43-E2CA-852709A10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2682" y="3048000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0610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Communication Waveform Generation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05656"/>
                </a:solidFill>
              </a:rPr>
              <a:t>Terms and conditions </a:t>
            </a:r>
            <a:r>
              <a:rPr lang="en-US" sz="2000" u="sng" dirty="0">
                <a:solidFill>
                  <a:srgbClr val="505656"/>
                </a:solidFill>
              </a:rPr>
              <a:t>definitely</a:t>
            </a:r>
            <a:r>
              <a:rPr lang="en-US" sz="2000" dirty="0">
                <a:solidFill>
                  <a:srgbClr val="505656"/>
                </a:solidFill>
              </a:rPr>
              <a:t> apply.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442682" y="1508457"/>
            <a:ext cx="102466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Sample rate is between 54 and 65 </a:t>
            </a:r>
            <a:r>
              <a:rPr lang="en-US" sz="2000" dirty="0" err="1">
                <a:solidFill>
                  <a:srgbClr val="505656"/>
                </a:solidFill>
              </a:rPr>
              <a:t>Gsa</a:t>
            </a:r>
            <a:r>
              <a:rPr lang="en-US" sz="2000" dirty="0">
                <a:solidFill>
                  <a:srgbClr val="505656"/>
                </a:solidFill>
              </a:rPr>
              <a:t>/s.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Integer number of carrier cycles per waveform.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Waveform length (in samples) is a multiple of 256.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Waveform length (in time) is an exact multiple of the sample period.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Note</a:t>
            </a:r>
            <a:r>
              <a:rPr lang="en-US" sz="2000" dirty="0">
                <a:solidFill>
                  <a:srgbClr val="505656"/>
                </a:solidFill>
              </a:rPr>
              <a:t>:  All but the first requirement stem from the need to send frames back-to-back.</a:t>
            </a:r>
          </a:p>
          <a:p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Also Note</a:t>
            </a:r>
            <a:r>
              <a:rPr lang="en-US" sz="2000" dirty="0">
                <a:solidFill>
                  <a:srgbClr val="505656"/>
                </a:solidFill>
              </a:rPr>
              <a:t>: These requirements can’t all be simultaneously met for arbitrary combinations of data length, carrier frequency, and bit rate.  </a:t>
            </a:r>
            <a:r>
              <a:rPr lang="en-US" sz="2000" dirty="0">
                <a:solidFill>
                  <a:schemeClr val="accent2"/>
                </a:solidFill>
                <a:sym typeface="Wingdings" panose="05000000000000000000" pitchFamily="2" charset="2"/>
              </a:rPr>
              <a:t>  </a:t>
            </a:r>
            <a:r>
              <a:rPr lang="en-US" sz="2000" dirty="0">
                <a:solidFill>
                  <a:srgbClr val="505656"/>
                </a:solidFill>
                <a:sym typeface="Wingdings" panose="05000000000000000000" pitchFamily="2" charset="2"/>
              </a:rPr>
              <a:t>Change the carrier frequency.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967769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Communication Waveform Generation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05656"/>
                </a:solidFill>
              </a:rPr>
              <a:t>Terms and conditions </a:t>
            </a:r>
            <a:r>
              <a:rPr lang="en-US" sz="2000" u="sng" dirty="0">
                <a:solidFill>
                  <a:srgbClr val="505656"/>
                </a:solidFill>
              </a:rPr>
              <a:t>definitely</a:t>
            </a:r>
            <a:r>
              <a:rPr lang="en-US" sz="2000" dirty="0">
                <a:solidFill>
                  <a:srgbClr val="505656"/>
                </a:solidFill>
              </a:rPr>
              <a:t> apply.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598C7C-77A0-DD0F-11BB-05398517674C}"/>
              </a:ext>
            </a:extLst>
          </p:cNvPr>
          <p:cNvSpPr txBox="1"/>
          <p:nvPr/>
        </p:nvSpPr>
        <p:spPr>
          <a:xfrm>
            <a:off x="442682" y="1508457"/>
            <a:ext cx="102466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Sample rate is between 54 and 65 </a:t>
            </a:r>
            <a:r>
              <a:rPr lang="en-US" sz="2000" dirty="0" err="1">
                <a:solidFill>
                  <a:srgbClr val="505656"/>
                </a:solidFill>
              </a:rPr>
              <a:t>Gsa</a:t>
            </a:r>
            <a:r>
              <a:rPr lang="en-US" sz="2000" dirty="0">
                <a:solidFill>
                  <a:srgbClr val="505656"/>
                </a:solidFill>
              </a:rPr>
              <a:t>/s.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Integer number of carrier cycles per waveform.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Waveform length (in samples) is a multiple of 256.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Waveform length (in time) is an exact multiple of the sample period.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Note</a:t>
            </a:r>
            <a:r>
              <a:rPr lang="en-US" sz="2000" dirty="0">
                <a:solidFill>
                  <a:srgbClr val="505656"/>
                </a:solidFill>
              </a:rPr>
              <a:t>:  All but the first requirement stem from the need to send frames back-to-back.</a:t>
            </a:r>
          </a:p>
          <a:p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Also Note</a:t>
            </a:r>
            <a:r>
              <a:rPr lang="en-US" sz="2000" dirty="0">
                <a:solidFill>
                  <a:srgbClr val="505656"/>
                </a:solidFill>
              </a:rPr>
              <a:t>: These requirements can’t all be simultaneously met for arbitrary combinations of data length, carrier frequency, and bit rate.  </a:t>
            </a:r>
            <a:r>
              <a:rPr lang="en-US" sz="2000" dirty="0">
                <a:solidFill>
                  <a:schemeClr val="accent2"/>
                </a:solidFill>
                <a:sym typeface="Wingdings" panose="05000000000000000000" pitchFamily="2" charset="2"/>
              </a:rPr>
              <a:t>  </a:t>
            </a:r>
            <a:r>
              <a:rPr lang="en-US" sz="2000" dirty="0">
                <a:solidFill>
                  <a:srgbClr val="505656"/>
                </a:solidFill>
                <a:sym typeface="Wingdings" panose="05000000000000000000" pitchFamily="2" charset="2"/>
              </a:rPr>
              <a:t>Change the carrier frequency.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259723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F3D8E32-4633-D1A3-ED95-7D6FD3CC92CD}"/>
              </a:ext>
            </a:extLst>
          </p:cNvPr>
          <p:cNvCxnSpPr>
            <a:cxnSpLocks/>
          </p:cNvCxnSpPr>
          <p:nvPr/>
        </p:nvCxnSpPr>
        <p:spPr>
          <a:xfrm>
            <a:off x="431800" y="3606800"/>
            <a:ext cx="1126490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 Communication Waveform Generation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57C089-E83C-D5D9-5F3C-2B94947C4764}"/>
              </a:ext>
            </a:extLst>
          </p:cNvPr>
          <p:cNvCxnSpPr/>
          <p:nvPr/>
        </p:nvCxnSpPr>
        <p:spPr>
          <a:xfrm>
            <a:off x="431800" y="2095500"/>
            <a:ext cx="0" cy="30607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3E13244-9BFB-51EC-43A7-3C36B42900DF}"/>
              </a:ext>
            </a:extLst>
          </p:cNvPr>
          <p:cNvCxnSpPr/>
          <p:nvPr/>
        </p:nvCxnSpPr>
        <p:spPr>
          <a:xfrm>
            <a:off x="11430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B147786-9379-9CCB-0979-7FAA72DB6E8B}"/>
              </a:ext>
            </a:extLst>
          </p:cNvPr>
          <p:cNvCxnSpPr/>
          <p:nvPr/>
        </p:nvCxnSpPr>
        <p:spPr>
          <a:xfrm>
            <a:off x="17907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E5B0B8-97A7-8E58-B3CB-1C6323714DDE}"/>
              </a:ext>
            </a:extLst>
          </p:cNvPr>
          <p:cNvCxnSpPr/>
          <p:nvPr/>
        </p:nvCxnSpPr>
        <p:spPr>
          <a:xfrm>
            <a:off x="24384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91BF65D-4062-BBEF-7C34-3C4FD4145AB3}"/>
              </a:ext>
            </a:extLst>
          </p:cNvPr>
          <p:cNvCxnSpPr/>
          <p:nvPr/>
        </p:nvCxnSpPr>
        <p:spPr>
          <a:xfrm>
            <a:off x="31369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E7F5986-AEC3-095D-9EBC-65BA534C336E}"/>
              </a:ext>
            </a:extLst>
          </p:cNvPr>
          <p:cNvCxnSpPr/>
          <p:nvPr/>
        </p:nvCxnSpPr>
        <p:spPr>
          <a:xfrm>
            <a:off x="37719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89FF9B1-A1C9-4D65-9B30-DD372B0E7064}"/>
              </a:ext>
            </a:extLst>
          </p:cNvPr>
          <p:cNvCxnSpPr/>
          <p:nvPr/>
        </p:nvCxnSpPr>
        <p:spPr>
          <a:xfrm>
            <a:off x="44323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2FBC42-30BF-5B91-8BC3-595F88A1EB41}"/>
              </a:ext>
            </a:extLst>
          </p:cNvPr>
          <p:cNvCxnSpPr/>
          <p:nvPr/>
        </p:nvCxnSpPr>
        <p:spPr>
          <a:xfrm>
            <a:off x="50800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91049B6-5C0D-37EB-3D5F-F0594944958A}"/>
              </a:ext>
            </a:extLst>
          </p:cNvPr>
          <p:cNvCxnSpPr/>
          <p:nvPr/>
        </p:nvCxnSpPr>
        <p:spPr>
          <a:xfrm>
            <a:off x="57277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D6C7DC3-D568-89C5-AC1F-D68EB958F9A8}"/>
              </a:ext>
            </a:extLst>
          </p:cNvPr>
          <p:cNvCxnSpPr/>
          <p:nvPr/>
        </p:nvCxnSpPr>
        <p:spPr>
          <a:xfrm>
            <a:off x="6426200" y="2095500"/>
            <a:ext cx="0" cy="30607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E83120-F467-2F8B-6168-A89D9F7E23F0}"/>
              </a:ext>
            </a:extLst>
          </p:cNvPr>
          <p:cNvCxnSpPr/>
          <p:nvPr/>
        </p:nvCxnSpPr>
        <p:spPr>
          <a:xfrm>
            <a:off x="70993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7C91A79-B1F4-BFA6-802B-9C8E21F534F5}"/>
              </a:ext>
            </a:extLst>
          </p:cNvPr>
          <p:cNvCxnSpPr/>
          <p:nvPr/>
        </p:nvCxnSpPr>
        <p:spPr>
          <a:xfrm>
            <a:off x="77597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E2F800-B3DE-9735-48F9-0ADB9EE723A4}"/>
              </a:ext>
            </a:extLst>
          </p:cNvPr>
          <p:cNvCxnSpPr/>
          <p:nvPr/>
        </p:nvCxnSpPr>
        <p:spPr>
          <a:xfrm>
            <a:off x="84074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92BB09B-324F-DF27-72CE-8EEE30F8171C}"/>
              </a:ext>
            </a:extLst>
          </p:cNvPr>
          <p:cNvCxnSpPr/>
          <p:nvPr/>
        </p:nvCxnSpPr>
        <p:spPr>
          <a:xfrm>
            <a:off x="90551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38FC7AE-F50A-3394-98D3-0B007574B47E}"/>
              </a:ext>
            </a:extLst>
          </p:cNvPr>
          <p:cNvCxnSpPr/>
          <p:nvPr/>
        </p:nvCxnSpPr>
        <p:spPr>
          <a:xfrm>
            <a:off x="97536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FF15941-F4D0-54D9-74A3-EF1983023B6D}"/>
              </a:ext>
            </a:extLst>
          </p:cNvPr>
          <p:cNvCxnSpPr/>
          <p:nvPr/>
        </p:nvCxnSpPr>
        <p:spPr>
          <a:xfrm>
            <a:off x="103886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E066804-553D-1965-EC84-9CDAFA2212A3}"/>
              </a:ext>
            </a:extLst>
          </p:cNvPr>
          <p:cNvCxnSpPr/>
          <p:nvPr/>
        </p:nvCxnSpPr>
        <p:spPr>
          <a:xfrm>
            <a:off x="11049000" y="2095500"/>
            <a:ext cx="0" cy="306070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187D3E0-2986-7435-76A9-F146A288D260}"/>
              </a:ext>
            </a:extLst>
          </p:cNvPr>
          <p:cNvCxnSpPr/>
          <p:nvPr/>
        </p:nvCxnSpPr>
        <p:spPr>
          <a:xfrm>
            <a:off x="11696700" y="2095500"/>
            <a:ext cx="0" cy="30607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312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97D965-88F6-4BF9-95DA-518456BA359E}"/>
              </a:ext>
            </a:extLst>
          </p:cNvPr>
          <p:cNvSpPr txBox="1"/>
          <p:nvPr/>
        </p:nvSpPr>
        <p:spPr>
          <a:xfrm>
            <a:off x="-228601" y="3324225"/>
            <a:ext cx="212966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0" dirty="0">
                <a:solidFill>
                  <a:schemeClr val="bg2">
                    <a:lumMod val="90000"/>
                  </a:schemeClr>
                </a:solidFill>
                <a:latin typeface="Bauhaus 93" panose="04030905020B02020C02" pitchFamily="82" charset="0"/>
              </a:rPr>
              <a:t>TWISTER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02D7E9-1740-464E-82BB-DC9E4D4DDB27}"/>
              </a:ext>
            </a:extLst>
          </p:cNvPr>
          <p:cNvSpPr/>
          <p:nvPr/>
        </p:nvSpPr>
        <p:spPr>
          <a:xfrm>
            <a:off x="0" y="1647825"/>
            <a:ext cx="12192000" cy="7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What </a:t>
            </a:r>
            <a:r>
              <a:rPr lang="en-US" sz="2400" i="1" dirty="0"/>
              <a:t>is</a:t>
            </a:r>
            <a:r>
              <a:rPr lang="en-US" sz="2400" dirty="0"/>
              <a:t> the TWISTER system?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223A0-6F3D-3661-D2EB-A25EC1F39EB3}"/>
              </a:ext>
            </a:extLst>
          </p:cNvPr>
          <p:cNvSpPr txBox="1"/>
          <p:nvPr/>
        </p:nvSpPr>
        <p:spPr>
          <a:xfrm>
            <a:off x="571500" y="2409825"/>
            <a:ext cx="1104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i="0" dirty="0">
                <a:solidFill>
                  <a:srgbClr val="505656"/>
                </a:solidFill>
                <a:effectLst/>
              </a:rPr>
              <a:t>T</a:t>
            </a:r>
            <a:r>
              <a:rPr lang="en-US" sz="1800" b="0" i="0" dirty="0">
                <a:solidFill>
                  <a:srgbClr val="505656"/>
                </a:solidFill>
                <a:effectLst/>
              </a:rPr>
              <a:t>ransformative </a:t>
            </a:r>
            <a:r>
              <a:rPr lang="en-US" sz="1800" b="1" i="0" dirty="0">
                <a:solidFill>
                  <a:srgbClr val="505656"/>
                </a:solidFill>
                <a:effectLst/>
              </a:rPr>
              <a:t>W</a:t>
            </a:r>
            <a:r>
              <a:rPr lang="en-US" sz="1800" b="0" i="0" dirty="0">
                <a:solidFill>
                  <a:srgbClr val="505656"/>
                </a:solidFill>
                <a:effectLst/>
              </a:rPr>
              <a:t>ideband continuous-wave </a:t>
            </a:r>
            <a:r>
              <a:rPr lang="en-US" sz="1800" b="1" i="0" dirty="0">
                <a:solidFill>
                  <a:srgbClr val="505656"/>
                </a:solidFill>
                <a:effectLst/>
              </a:rPr>
              <a:t>I</a:t>
            </a:r>
            <a:r>
              <a:rPr lang="en-US" sz="1800" b="0" i="0" dirty="0">
                <a:solidFill>
                  <a:srgbClr val="505656"/>
                </a:solidFill>
                <a:effectLst/>
              </a:rPr>
              <a:t>nstrument for </a:t>
            </a:r>
            <a:r>
              <a:rPr lang="en-US" sz="1800" b="1" i="0" dirty="0">
                <a:solidFill>
                  <a:srgbClr val="505656"/>
                </a:solidFill>
                <a:effectLst/>
              </a:rPr>
              <a:t>S</a:t>
            </a:r>
            <a:r>
              <a:rPr lang="en-US" sz="1800" b="0" i="0" dirty="0">
                <a:solidFill>
                  <a:srgbClr val="505656"/>
                </a:solidFill>
                <a:effectLst/>
              </a:rPr>
              <a:t>cience, </a:t>
            </a:r>
            <a:r>
              <a:rPr lang="en-US" sz="1800" b="1" i="0" dirty="0">
                <a:solidFill>
                  <a:srgbClr val="505656"/>
                </a:solidFill>
                <a:effectLst/>
              </a:rPr>
              <a:t>T</a:t>
            </a:r>
            <a:r>
              <a:rPr lang="en-US" sz="1800" b="0" i="0" dirty="0">
                <a:solidFill>
                  <a:srgbClr val="505656"/>
                </a:solidFill>
                <a:effectLst/>
              </a:rPr>
              <a:t>echnology, </a:t>
            </a:r>
            <a:r>
              <a:rPr lang="en-US" sz="1800" b="1" i="0" dirty="0">
                <a:solidFill>
                  <a:srgbClr val="505656"/>
                </a:solidFill>
                <a:effectLst/>
              </a:rPr>
              <a:t>E</a:t>
            </a:r>
            <a:r>
              <a:rPr lang="en-US" sz="1800" b="0" i="0" dirty="0">
                <a:solidFill>
                  <a:srgbClr val="505656"/>
                </a:solidFill>
                <a:effectLst/>
              </a:rPr>
              <a:t>ducation, and </a:t>
            </a:r>
            <a:r>
              <a:rPr lang="en-US" sz="1800" b="1" i="0" dirty="0">
                <a:solidFill>
                  <a:srgbClr val="505656"/>
                </a:solidFill>
                <a:effectLst/>
              </a:rPr>
              <a:t>R</a:t>
            </a:r>
            <a:r>
              <a:rPr lang="en-US" sz="1800" b="0" i="0" dirty="0">
                <a:solidFill>
                  <a:srgbClr val="505656"/>
                </a:solidFill>
                <a:effectLst/>
              </a:rPr>
              <a:t>esearch</a:t>
            </a:r>
            <a:endParaRPr lang="en-US" b="0" i="0" dirty="0">
              <a:solidFill>
                <a:srgbClr val="50565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506815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7701A6-E8D2-3BD4-C247-22862BB39BB9}"/>
              </a:ext>
            </a:extLst>
          </p:cNvPr>
          <p:cNvSpPr txBox="1"/>
          <p:nvPr/>
        </p:nvSpPr>
        <p:spPr>
          <a:xfrm>
            <a:off x="-1286220" y="3225073"/>
            <a:ext cx="212966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0" dirty="0">
                <a:solidFill>
                  <a:schemeClr val="accent2">
                    <a:lumMod val="75000"/>
                  </a:schemeClr>
                </a:solidFill>
                <a:latin typeface="Bauhaus 93" panose="04030905020B02020C02" pitchFamily="82" charset="0"/>
              </a:rPr>
              <a:t>QUESTIONS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FD5B03-CC06-A59F-D592-B4EF4EA566A7}"/>
              </a:ext>
            </a:extLst>
          </p:cNvPr>
          <p:cNvSpPr txBox="1"/>
          <p:nvPr/>
        </p:nvSpPr>
        <p:spPr>
          <a:xfrm>
            <a:off x="4663807" y="0"/>
            <a:ext cx="286438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0" dirty="0">
                <a:solidFill>
                  <a:schemeClr val="bg2"/>
                </a:solidFill>
                <a:latin typeface="Bauhaus 93" panose="04030905020B02020C02" pitchFamily="82" charset="0"/>
              </a:rPr>
              <a:t>?</a:t>
            </a:r>
            <a:endParaRPr lang="en-US" sz="30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297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The TWISTER System - 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D9D896-7F70-B6EE-F2B5-15ED59739566}"/>
              </a:ext>
            </a:extLst>
          </p:cNvPr>
          <p:cNvSpPr txBox="1"/>
          <p:nvPr/>
        </p:nvSpPr>
        <p:spPr>
          <a:xfrm>
            <a:off x="0" y="1108347"/>
            <a:ext cx="2968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It’s not an MRI machine.</a:t>
            </a:r>
            <a:endParaRPr 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8E5F44-745A-5E64-94D5-F88F3F9527EC}"/>
              </a:ext>
            </a:extLst>
          </p:cNvPr>
          <p:cNvSpPr txBox="1"/>
          <p:nvPr/>
        </p:nvSpPr>
        <p:spPr>
          <a:xfrm>
            <a:off x="442685" y="1589374"/>
            <a:ext cx="74219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Major Research Instrumentation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505656"/>
                </a:solidFill>
                <a:effectLst/>
              </a:rPr>
              <a:t>Keysigh</a:t>
            </a:r>
            <a:r>
              <a:rPr lang="en-US" sz="2000" dirty="0">
                <a:solidFill>
                  <a:srgbClr val="505656"/>
                </a:solidFill>
              </a:rPr>
              <a:t>t M8195A Arbitrary Waveform Generator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Virginia Diodes Compact Up &amp; Down Converter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Two Keysight E8257D Analog Signal Generators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Keysight DSOV254A Digital Oscilloscope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522CCE-A24D-D55B-CA28-C6AC7C16C3FC}"/>
              </a:ext>
            </a:extLst>
          </p:cNvPr>
          <p:cNvSpPr txBox="1"/>
          <p:nvPr/>
        </p:nvSpPr>
        <p:spPr>
          <a:xfrm>
            <a:off x="442682" y="3275027"/>
            <a:ext cx="74219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Minor Research Instrumentation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505656"/>
                </a:solidFill>
                <a:effectLst/>
              </a:rPr>
              <a:t>Control PC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505656"/>
                </a:solidFill>
                <a:effectLst/>
              </a:rPr>
              <a:t>Assorted 2.92mm Cables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Antennas (horns, dishes, lenses)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Mini-Circuits ZVA-203GX+ LNA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Sketchy home-brew terahertz absorbers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F620E0-686E-3739-9BEB-FFBB5CD3D5A2}"/>
              </a:ext>
            </a:extLst>
          </p:cNvPr>
          <p:cNvSpPr txBox="1"/>
          <p:nvPr/>
        </p:nvSpPr>
        <p:spPr>
          <a:xfrm>
            <a:off x="442679" y="5231708"/>
            <a:ext cx="74219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Coming Soon!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505656"/>
                </a:solidFill>
                <a:effectLst/>
              </a:rPr>
              <a:t>Rubidium Oscillator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130 GHz wideband amplifier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High-gain dish antennas</a:t>
            </a:r>
          </a:p>
        </p:txBody>
      </p:sp>
      <p:pic>
        <p:nvPicPr>
          <p:cNvPr id="4" name="Picture 3" descr="A picture containing text, indoor, kitchen appliance&#10;&#10;Description automatically generated">
            <a:extLst>
              <a:ext uri="{FF2B5EF4-FFF2-40B4-BE49-F238E27FC236}">
                <a16:creationId xmlns:a16="http://schemas.microsoft.com/office/drawing/2014/main" id="{3CFE1024-C631-0556-2AD3-0BB388FB192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85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270702" y="925552"/>
            <a:ext cx="6668426" cy="501804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8433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97D965-88F6-4BF9-95DA-518456BA359E}"/>
              </a:ext>
            </a:extLst>
          </p:cNvPr>
          <p:cNvSpPr txBox="1"/>
          <p:nvPr/>
        </p:nvSpPr>
        <p:spPr>
          <a:xfrm>
            <a:off x="-228601" y="3324225"/>
            <a:ext cx="212966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0" dirty="0">
                <a:solidFill>
                  <a:schemeClr val="bg2">
                    <a:lumMod val="90000"/>
                  </a:schemeClr>
                </a:solidFill>
                <a:latin typeface="Bauhaus 93" panose="04030905020B02020C02" pitchFamily="82" charset="0"/>
              </a:rPr>
              <a:t>TWISTER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D02D7E9-1740-464E-82BB-DC9E4D4DDB27}"/>
              </a:ext>
            </a:extLst>
          </p:cNvPr>
          <p:cNvSpPr/>
          <p:nvPr/>
        </p:nvSpPr>
        <p:spPr>
          <a:xfrm>
            <a:off x="0" y="1647825"/>
            <a:ext cx="12192000" cy="76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The Majors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223A0-6F3D-3661-D2EB-A25EC1F39EB3}"/>
              </a:ext>
            </a:extLst>
          </p:cNvPr>
          <p:cNvSpPr txBox="1"/>
          <p:nvPr/>
        </p:nvSpPr>
        <p:spPr>
          <a:xfrm>
            <a:off x="571500" y="2409825"/>
            <a:ext cx="1104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505656"/>
                </a:solidFill>
              </a:rPr>
              <a:t>Important, expensive stuff you </a:t>
            </a:r>
            <a:r>
              <a:rPr lang="en-US" i="1" dirty="0">
                <a:solidFill>
                  <a:srgbClr val="505656"/>
                </a:solidFill>
              </a:rPr>
              <a:t>really</a:t>
            </a:r>
            <a:r>
              <a:rPr lang="en-US" dirty="0">
                <a:solidFill>
                  <a:srgbClr val="505656"/>
                </a:solidFill>
              </a:rPr>
              <a:t> don’t want to break</a:t>
            </a:r>
          </a:p>
        </p:txBody>
      </p:sp>
    </p:spTree>
    <p:extLst>
      <p:ext uri="{BB962C8B-B14F-4D97-AF65-F5344CB8AC3E}">
        <p14:creationId xmlns:p14="http://schemas.microsoft.com/office/powerpoint/2010/main" val="1227264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The M8195A Arbitrary Waveform Generator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rgbClr val="505656"/>
                </a:solidFill>
                <a:effectLst/>
              </a:rPr>
              <a:t>It generates arbitrary waveforms!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AA33B-9115-84B6-7362-7A8E46453366}"/>
              </a:ext>
            </a:extLst>
          </p:cNvPr>
          <p:cNvSpPr txBox="1"/>
          <p:nvPr/>
        </p:nvSpPr>
        <p:spPr>
          <a:xfrm>
            <a:off x="442685" y="1589374"/>
            <a:ext cx="74219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Key Specifications</a:t>
            </a:r>
            <a:endParaRPr lang="en-US" sz="2000" b="1" i="0" dirty="0">
              <a:solidFill>
                <a:schemeClr val="accent2"/>
              </a:solidFill>
              <a:effectLst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Up to 65 billion output samples per second (</a:t>
            </a:r>
            <a:r>
              <a:rPr lang="en-US" sz="2000" dirty="0" err="1">
                <a:solidFill>
                  <a:srgbClr val="505656"/>
                </a:solidFill>
              </a:rPr>
              <a:t>GSa</a:t>
            </a:r>
            <a:r>
              <a:rPr lang="en-US" sz="2000" dirty="0">
                <a:solidFill>
                  <a:srgbClr val="505656"/>
                </a:solidFill>
              </a:rPr>
              <a:t>/s) </a:t>
            </a:r>
            <a:r>
              <a:rPr lang="en-US" sz="2000" u="sng" dirty="0">
                <a:solidFill>
                  <a:srgbClr val="505656"/>
                </a:solidFill>
              </a:rPr>
              <a:t>per channel</a:t>
            </a:r>
            <a:r>
              <a:rPr lang="en-US" sz="2000" dirty="0">
                <a:solidFill>
                  <a:srgbClr val="505656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16 </a:t>
            </a:r>
            <a:r>
              <a:rPr lang="en-US" sz="2000" dirty="0" err="1">
                <a:solidFill>
                  <a:srgbClr val="505656"/>
                </a:solidFill>
              </a:rPr>
              <a:t>GSa</a:t>
            </a:r>
            <a:r>
              <a:rPr lang="en-US" sz="2000" dirty="0">
                <a:solidFill>
                  <a:srgbClr val="505656"/>
                </a:solidFill>
              </a:rPr>
              <a:t> of waveform memory.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4 Channels*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0565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3AF17B-2CB4-C680-A604-1ECA2A04BE5A}"/>
              </a:ext>
            </a:extLst>
          </p:cNvPr>
          <p:cNvSpPr txBox="1"/>
          <p:nvPr/>
        </p:nvSpPr>
        <p:spPr>
          <a:xfrm>
            <a:off x="1311728" y="5617428"/>
            <a:ext cx="95685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505656"/>
                </a:solidFill>
              </a:rPr>
              <a:t>Maximum single-channel bandwidth: 32.5 GHz</a:t>
            </a:r>
          </a:p>
          <a:p>
            <a:pPr algn="ctr"/>
            <a:r>
              <a:rPr lang="en-US" sz="2400" dirty="0">
                <a:solidFill>
                  <a:srgbClr val="505656"/>
                </a:solidFill>
              </a:rPr>
              <a:t>At 65 </a:t>
            </a:r>
            <a:r>
              <a:rPr lang="en-US" sz="2400" dirty="0" err="1">
                <a:solidFill>
                  <a:srgbClr val="505656"/>
                </a:solidFill>
              </a:rPr>
              <a:t>Gsa</a:t>
            </a:r>
            <a:r>
              <a:rPr lang="en-US" sz="2400" dirty="0">
                <a:solidFill>
                  <a:srgbClr val="505656"/>
                </a:solidFill>
              </a:rPr>
              <a:t>/s, the maximum waveform duration in 0.2462 seconds.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A7F738-DC1F-34F6-36F2-DA1F16D3C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362" y="3068351"/>
            <a:ext cx="867727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43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5716360" y="409575"/>
            <a:ext cx="6829425" cy="762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dirty="0">
                <a:solidFill>
                  <a:schemeClr val="accent2"/>
                </a:solidFill>
              </a:rPr>
              <a:t>Important Aside #1:  Nyquist Criterion          -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467859" y="1601833"/>
            <a:ext cx="112562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chemeClr val="bg1"/>
                </a:solidFill>
                <a:effectLst/>
              </a:rPr>
              <a:t>Nyquist Criterion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Y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ou must sample a waveform at twice the </a:t>
            </a:r>
            <a:r>
              <a:rPr lang="en-US" sz="2000" i="0" u="sng" dirty="0">
                <a:solidFill>
                  <a:schemeClr val="bg1"/>
                </a:solidFill>
                <a:effectLst/>
              </a:rPr>
              <a:t>bandwidth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 (or faster) to preserve all </a:t>
            </a:r>
            <a:r>
              <a:rPr lang="en-US" sz="2000" u="sng" dirty="0">
                <a:solidFill>
                  <a:schemeClr val="bg1"/>
                </a:solidFill>
                <a:effectLst/>
              </a:rPr>
              <a:t>information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 present.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You must sample at twice the highest </a:t>
            </a:r>
            <a:r>
              <a:rPr lang="en-US" sz="2000" u="sng" dirty="0">
                <a:solidFill>
                  <a:schemeClr val="bg1"/>
                </a:solidFill>
              </a:rPr>
              <a:t>frequency</a:t>
            </a:r>
            <a:r>
              <a:rPr lang="en-US" sz="2000" dirty="0">
                <a:solidFill>
                  <a:schemeClr val="bg1"/>
                </a:solidFill>
              </a:rPr>
              <a:t> (or faster) to avoid </a:t>
            </a:r>
            <a:r>
              <a:rPr lang="en-US" sz="2000" u="sng" dirty="0">
                <a:solidFill>
                  <a:schemeClr val="bg1"/>
                </a:solidFill>
              </a:rPr>
              <a:t>aliasing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sz="2000" i="0" dirty="0">
              <a:solidFill>
                <a:schemeClr val="bg1"/>
              </a:solidFill>
              <a:effectLst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The same apply when generating a signal.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578AF29-1948-2B95-B102-FADF3E59D3EF}"/>
                  </a:ext>
                </a:extLst>
              </p:cNvPr>
              <p:cNvSpPr txBox="1"/>
              <p:nvPr/>
            </p:nvSpPr>
            <p:spPr>
              <a:xfrm>
                <a:off x="4205866" y="3947640"/>
                <a:ext cx="3780266" cy="93198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20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f>
                            <m:fPr>
                              <m:ctrlPr>
                                <a:rPr lang="en-US" sz="3200" b="0" i="1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b="0" i="1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65 </m:t>
                              </m:r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GSa</m:t>
                              </m:r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m:rPr>
                                  <m:nor/>
                                </m:rPr>
                                <a:rPr lang="en-US" sz="3200" b="0" i="0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</a:rPr>
                                <m:t>s</m:t>
                              </m:r>
                            </m:num>
                            <m:den>
                              <m:r>
                                <a:rPr lang="en-US" sz="3200" b="0" i="1" smtClean="0">
                                  <a:solidFill>
                                    <a:schemeClr val="bg2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fName>
                        <m:e>
                          <m:r>
                            <a:rPr lang="en-US" sz="3200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3200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32.5 </m:t>
                          </m:r>
                          <m:r>
                            <m:rPr>
                              <m:nor/>
                            </m:rPr>
                            <a:rPr lang="en-US" sz="3200" b="0" i="0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GHz</m:t>
                          </m:r>
                        </m:e>
                      </m:fun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578AF29-1948-2B95-B102-FADF3E59D3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5866" y="3947640"/>
                <a:ext cx="3780266" cy="93198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0691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229629D-C7E6-F974-95A8-C19F54EE8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682" y="3593041"/>
            <a:ext cx="7705725" cy="164782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-161925" y="409575"/>
            <a:ext cx="6829425" cy="762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	VDI Up and Down Converters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0" y="1108347"/>
            <a:ext cx="666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05656"/>
                </a:solidFill>
              </a:rPr>
              <a:t>Up-conversion and mixing in one convenient package!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B4868A-6535-AA99-6985-81227EBAFDE8}"/>
              </a:ext>
            </a:extLst>
          </p:cNvPr>
          <p:cNvSpPr txBox="1"/>
          <p:nvPr/>
        </p:nvSpPr>
        <p:spPr>
          <a:xfrm>
            <a:off x="442682" y="1508457"/>
            <a:ext cx="84258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>
                <a:solidFill>
                  <a:schemeClr val="accent2"/>
                </a:solidFill>
                <a:effectLst/>
              </a:rPr>
              <a:t>Key Takeaways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505656"/>
                </a:solidFill>
                <a:effectLst/>
              </a:rPr>
              <a:t>Takes in a local oscillator (LO), multiplies it to a higher </a:t>
            </a:r>
            <a:r>
              <a:rPr lang="en-US" sz="2000" i="0" dirty="0">
                <a:solidFill>
                  <a:schemeClr val="accent2"/>
                </a:solidFill>
                <a:effectLst/>
              </a:rPr>
              <a:t>harmonic</a:t>
            </a:r>
            <a:r>
              <a:rPr lang="en-US" sz="2000" i="0" dirty="0">
                <a:solidFill>
                  <a:srgbClr val="505656"/>
                </a:solidFill>
                <a:effectLst/>
              </a:rPr>
              <a:t>, then finally </a:t>
            </a:r>
            <a:r>
              <a:rPr lang="en-US" sz="2000" i="0" dirty="0">
                <a:solidFill>
                  <a:schemeClr val="accent2"/>
                </a:solidFill>
                <a:effectLst/>
              </a:rPr>
              <a:t>mixes</a:t>
            </a:r>
            <a:r>
              <a:rPr lang="en-US" sz="2000" i="0" dirty="0">
                <a:solidFill>
                  <a:srgbClr val="505656"/>
                </a:solidFill>
                <a:effectLst/>
              </a:rPr>
              <a:t> it with </a:t>
            </a:r>
            <a:r>
              <a:rPr lang="en-US" sz="2000" dirty="0">
                <a:solidFill>
                  <a:srgbClr val="505656"/>
                </a:solidFill>
              </a:rPr>
              <a:t>an intermediate frequency (IF) RF signal.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05656"/>
                </a:solidFill>
              </a:rPr>
              <a:t>We have 4 VDI module pairs that collectively span 110-500 GHz.</a:t>
            </a:r>
          </a:p>
          <a:p>
            <a:endParaRPr lang="en-US" sz="2000" dirty="0">
              <a:solidFill>
                <a:srgbClr val="505656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Important Note</a:t>
            </a:r>
            <a:r>
              <a:rPr lang="en-US" sz="2000" dirty="0">
                <a:solidFill>
                  <a:srgbClr val="505656"/>
                </a:solidFill>
              </a:rPr>
              <a:t>:  The VDI modules produce a double-sideband signal!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90E2B9-DAC6-314A-00D2-53376CE3D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682" y="5152598"/>
            <a:ext cx="7705725" cy="1714500"/>
          </a:xfrm>
          <a:prstGeom prst="rect">
            <a:avLst/>
          </a:prstGeom>
        </p:spPr>
      </p:pic>
      <p:pic>
        <p:nvPicPr>
          <p:cNvPr id="9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E64EF0CC-31E8-5E1C-6DC1-AC2EFDC6A3A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58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14062" y="2468880"/>
            <a:ext cx="3657600" cy="192024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2"/>
          </a:solidFill>
          <a:ln w="88900" cap="sq">
            <a:solidFill>
              <a:schemeClr val="accent2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 descr="A close-up of a cassette tape&#10;&#10;Description automatically generated with low confidence">
            <a:extLst>
              <a:ext uri="{FF2B5EF4-FFF2-40B4-BE49-F238E27FC236}">
                <a16:creationId xmlns:a16="http://schemas.microsoft.com/office/drawing/2014/main" id="{BFF78E99-8FED-344D-A57F-BA04CCE11CC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15"/>
                    </a14:imgEffect>
                    <a14:imgEffect>
                      <a14:saturation sat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99060" y="4611230"/>
            <a:ext cx="3672601" cy="214235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tx1">
                <a:lumMod val="75000"/>
                <a:lumOff val="25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8087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7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32D95C9-F2B2-4A5D-9824-C50AB6207F50}"/>
              </a:ext>
            </a:extLst>
          </p:cNvPr>
          <p:cNvSpPr/>
          <p:nvPr/>
        </p:nvSpPr>
        <p:spPr>
          <a:xfrm>
            <a:off x="5716360" y="409575"/>
            <a:ext cx="6829425" cy="762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2400" dirty="0">
                <a:solidFill>
                  <a:schemeClr val="accent2"/>
                </a:solidFill>
              </a:rPr>
              <a:t>Important Aside #2:  Harmonics          -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E53DB4-AA8D-E76E-91DD-ABD43654FE10}"/>
              </a:ext>
            </a:extLst>
          </p:cNvPr>
          <p:cNvSpPr txBox="1"/>
          <p:nvPr/>
        </p:nvSpPr>
        <p:spPr>
          <a:xfrm>
            <a:off x="467859" y="1601833"/>
            <a:ext cx="112562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chemeClr val="bg1"/>
                </a:solidFill>
                <a:effectLst/>
              </a:rPr>
              <a:t>Generating Harmonics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Rectifying a signal generates harmonics.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In general, a nonlinear medium is needed to make harmonics.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970A3A-C81C-DB7F-8A75-F431B6871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58" y="3299645"/>
            <a:ext cx="5120141" cy="3392357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5552099C-1AD8-D3F0-7405-0227D08932B1}"/>
              </a:ext>
            </a:extLst>
          </p:cNvPr>
          <p:cNvSpPr/>
          <p:nvPr/>
        </p:nvSpPr>
        <p:spPr>
          <a:xfrm>
            <a:off x="5420299" y="4736927"/>
            <a:ext cx="1106582" cy="517792"/>
          </a:xfrm>
          <a:prstGeom prst="rightArrow">
            <a:avLst/>
          </a:prstGeom>
          <a:solidFill>
            <a:schemeClr val="bg1"/>
          </a:solidFill>
          <a:ln w="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C25F8C-DD96-D6AE-0846-85EBBAF8C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0" y="3299645"/>
            <a:ext cx="5120140" cy="339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258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1224</Words>
  <Application>Microsoft Office PowerPoint</Application>
  <PresentationFormat>Widescreen</PresentationFormat>
  <Paragraphs>179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Bauhaus 93</vt:lpstr>
      <vt:lpstr>Calibri</vt:lpstr>
      <vt:lpstr>Calibri Light</vt:lpstr>
      <vt:lpstr>Cambria Math</vt:lpstr>
      <vt:lpstr>Office Theme</vt:lpstr>
      <vt:lpstr>PowerPoint Presentation</vt:lpstr>
      <vt:lpstr>Practical Terahertz Communication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Terahertz Communication</dc:title>
  <dc:creator>Strecker, Karl</dc:creator>
  <cp:lastModifiedBy>Strecker, Karl</cp:lastModifiedBy>
  <cp:revision>9</cp:revision>
  <dcterms:created xsi:type="dcterms:W3CDTF">2022-11-11T17:14:24Z</dcterms:created>
  <dcterms:modified xsi:type="dcterms:W3CDTF">2022-11-14T20:53:48Z</dcterms:modified>
</cp:coreProperties>
</file>

<file path=docProps/thumbnail.jpeg>
</file>